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Gagalin" charset="1" panose="00000500000000000000"/>
      <p:regular r:id="rId25"/>
    </p:embeddedFont>
    <p:embeddedFont>
      <p:font typeface="Roca One Bold" charset="1" panose="00000800000000000000"/>
      <p:regular r:id="rId26"/>
    </p:embeddedFont>
    <p:embeddedFont>
      <p:font typeface="Shrikhand" charset="1" panose="02000000000000000000"/>
      <p:regular r:id="rId27"/>
    </p:embeddedFont>
    <p:embeddedFont>
      <p:font typeface="Oswald" charset="1" panose="00000500000000000000"/>
      <p:regular r:id="rId31"/>
    </p:embeddedFont>
    <p:embeddedFont>
      <p:font typeface="Arimo" charset="1" panose="020B0604020202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notesMasters/notesMaster1.xml" Type="http://schemas.openxmlformats.org/officeDocument/2006/relationships/notesMaster"/><Relationship Id="rId29" Target="theme/theme2.xml" Type="http://schemas.openxmlformats.org/officeDocument/2006/relationships/theme"/><Relationship Id="rId3" Target="viewProps.xml" Type="http://schemas.openxmlformats.org/officeDocument/2006/relationships/viewProps"/><Relationship Id="rId30" Target="notesSlides/notesSlide1.xml" Type="http://schemas.openxmlformats.org/officeDocument/2006/relationships/notes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svg" Type="http://schemas.openxmlformats.org/officeDocument/2006/relationships/image"/><Relationship Id="rId11" Target="../media/image38.png" Type="http://schemas.openxmlformats.org/officeDocument/2006/relationships/image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Relationship Id="rId7" Target="../media/image74.png" Type="http://schemas.openxmlformats.org/officeDocument/2006/relationships/image"/><Relationship Id="rId8" Target="https://app.mural.co/t/cproj6065/m/cproj6065/1723889043702/5173d383640f3dec95f6c346b08fc4425c514ee0?sender=ud9781be094c2f87c13807094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svg" Type="http://schemas.openxmlformats.org/officeDocument/2006/relationships/image"/><Relationship Id="rId11" Target="../media/image38.png" Type="http://schemas.openxmlformats.org/officeDocument/2006/relationships/image"/><Relationship Id="rId2" Target="../media/image1.jpeg" Type="http://schemas.openxmlformats.org/officeDocument/2006/relationships/image"/><Relationship Id="rId3" Target="../media/image75.png" Type="http://schemas.openxmlformats.org/officeDocument/2006/relationships/image"/><Relationship Id="rId4" Target="../media/image76.svg" Type="http://schemas.openxmlformats.org/officeDocument/2006/relationships/image"/><Relationship Id="rId5" Target="../media/image77.png" Type="http://schemas.openxmlformats.org/officeDocument/2006/relationships/image"/><Relationship Id="rId6" Target="../media/image78.svg" Type="http://schemas.openxmlformats.org/officeDocument/2006/relationships/image"/><Relationship Id="rId7" Target="../media/image79.png" Type="http://schemas.openxmlformats.org/officeDocument/2006/relationships/image"/><Relationship Id="rId8" Target="../media/image80.svg" Type="http://schemas.openxmlformats.org/officeDocument/2006/relationships/image"/><Relationship Id="rId9" Target="../media/image8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svg" Type="http://schemas.openxmlformats.org/officeDocument/2006/relationships/image"/><Relationship Id="rId11" Target="../media/image38.png" Type="http://schemas.openxmlformats.org/officeDocument/2006/relationships/image"/><Relationship Id="rId2" Target="../media/image1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83.png" Type="http://schemas.openxmlformats.org/officeDocument/2006/relationships/image"/><Relationship Id="rId6" Target="../media/image84.svg" Type="http://schemas.openxmlformats.org/officeDocument/2006/relationships/image"/><Relationship Id="rId7" Target="../media/image85.png" Type="http://schemas.openxmlformats.org/officeDocument/2006/relationships/image"/><Relationship Id="rId8" Target="../media/image86.svg" Type="http://schemas.openxmlformats.org/officeDocument/2006/relationships/image"/><Relationship Id="rId9" Target="../media/image8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9.png" Type="http://schemas.openxmlformats.org/officeDocument/2006/relationships/image"/><Relationship Id="rId4" Target="https://www.tinkercad.com/things/aj2Bhaut9Lh-c-simulation-1" TargetMode="External" Type="http://schemas.openxmlformats.org/officeDocument/2006/relationships/hyperlink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38.png" Type="http://schemas.openxmlformats.org/officeDocument/2006/relationships/image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38.pn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38.pn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26758" y="2141688"/>
            <a:ext cx="13945790" cy="6161504"/>
          </a:xfrm>
          <a:custGeom>
            <a:avLst/>
            <a:gdLst/>
            <a:ahLst/>
            <a:cxnLst/>
            <a:rect r="r" b="b" t="t" l="l"/>
            <a:pathLst>
              <a:path h="6161504" w="13945790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27816" y="1741152"/>
            <a:ext cx="502856" cy="482742"/>
          </a:xfrm>
          <a:custGeom>
            <a:avLst/>
            <a:gdLst/>
            <a:ahLst/>
            <a:cxnLst/>
            <a:rect r="r" b="b" t="t" l="l"/>
            <a:pathLst>
              <a:path h="482742" w="502856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24851" y="8303192"/>
            <a:ext cx="502856" cy="482742"/>
          </a:xfrm>
          <a:custGeom>
            <a:avLst/>
            <a:gdLst/>
            <a:ahLst/>
            <a:cxnLst/>
            <a:rect r="r" b="b" t="t" l="l"/>
            <a:pathLst>
              <a:path h="482742" w="502856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416153">
            <a:off x="8387422" y="6650426"/>
            <a:ext cx="1847411" cy="2762484"/>
          </a:xfrm>
          <a:custGeom>
            <a:avLst/>
            <a:gdLst/>
            <a:ahLst/>
            <a:cxnLst/>
            <a:rect r="r" b="b" t="t" l="l"/>
            <a:pathLst>
              <a:path h="2762484" w="1847411">
                <a:moveTo>
                  <a:pt x="0" y="0"/>
                </a:moveTo>
                <a:lnTo>
                  <a:pt x="1847411" y="0"/>
                </a:lnTo>
                <a:lnTo>
                  <a:pt x="1847411" y="2762483"/>
                </a:lnTo>
                <a:lnTo>
                  <a:pt x="0" y="27624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43847" y="805394"/>
            <a:ext cx="2216405" cy="2836998"/>
          </a:xfrm>
          <a:custGeom>
            <a:avLst/>
            <a:gdLst/>
            <a:ahLst/>
            <a:cxnLst/>
            <a:rect r="r" b="b" t="t" l="l"/>
            <a:pathLst>
              <a:path h="2836998" w="2216405">
                <a:moveTo>
                  <a:pt x="0" y="0"/>
                </a:moveTo>
                <a:lnTo>
                  <a:pt x="2216405" y="0"/>
                </a:lnTo>
                <a:lnTo>
                  <a:pt x="2216405" y="2836999"/>
                </a:lnTo>
                <a:lnTo>
                  <a:pt x="0" y="28369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495446">
            <a:off x="15617418" y="3340571"/>
            <a:ext cx="437253" cy="2732830"/>
          </a:xfrm>
          <a:custGeom>
            <a:avLst/>
            <a:gdLst/>
            <a:ahLst/>
            <a:cxnLst/>
            <a:rect r="r" b="b" t="t" l="l"/>
            <a:pathLst>
              <a:path h="2732830" w="437253">
                <a:moveTo>
                  <a:pt x="0" y="0"/>
                </a:moveTo>
                <a:lnTo>
                  <a:pt x="437253" y="0"/>
                </a:lnTo>
                <a:lnTo>
                  <a:pt x="437253" y="2732830"/>
                </a:lnTo>
                <a:lnTo>
                  <a:pt x="0" y="27328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20383" y="4338808"/>
            <a:ext cx="11073497" cy="199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>
                <a:solidFill>
                  <a:srgbClr val="2E2C7F"/>
                </a:solidFill>
                <a:latin typeface="Gagalin"/>
                <a:ea typeface="Gagalin"/>
                <a:cs typeface="Gagalin"/>
                <a:sym typeface="Gagalin"/>
              </a:rPr>
              <a:t> ARDUINO ENHANCED </a:t>
            </a:r>
          </a:p>
          <a:p>
            <a:pPr algn="ctr">
              <a:lnSpc>
                <a:spcPts val="7700"/>
              </a:lnSpc>
            </a:pPr>
            <a:r>
              <a:rPr lang="en-US" sz="7700">
                <a:solidFill>
                  <a:srgbClr val="2E2C7F"/>
                </a:solidFill>
                <a:latin typeface="Gagalin"/>
                <a:ea typeface="Gagalin"/>
                <a:cs typeface="Gagalin"/>
                <a:sym typeface="Gagalin"/>
              </a:rPr>
              <a:t>VISION SUPPORT CANE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6807" y="-993840"/>
            <a:ext cx="5262041" cy="2183747"/>
          </a:xfrm>
          <a:custGeom>
            <a:avLst/>
            <a:gdLst/>
            <a:ahLst/>
            <a:cxnLst/>
            <a:rect r="r" b="b" t="t" l="l"/>
            <a:pathLst>
              <a:path h="2183747" w="5262041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31345" y="-2235847"/>
            <a:ext cx="4078795" cy="4114800"/>
          </a:xfrm>
          <a:custGeom>
            <a:avLst/>
            <a:gdLst/>
            <a:ahLst/>
            <a:cxnLst/>
            <a:rect r="r" b="b" t="t" l="l"/>
            <a:pathLst>
              <a:path h="4114800" w="4078795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376212" y="2798603"/>
            <a:ext cx="1036023" cy="722626"/>
          </a:xfrm>
          <a:custGeom>
            <a:avLst/>
            <a:gdLst/>
            <a:ahLst/>
            <a:cxnLst/>
            <a:rect r="r" b="b" t="t" l="l"/>
            <a:pathLst>
              <a:path h="722626" w="1036023">
                <a:moveTo>
                  <a:pt x="0" y="0"/>
                </a:moveTo>
                <a:lnTo>
                  <a:pt x="1036023" y="0"/>
                </a:lnTo>
                <a:lnTo>
                  <a:pt x="1036023" y="722627"/>
                </a:lnTo>
                <a:lnTo>
                  <a:pt x="0" y="7226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89079" y="8544563"/>
            <a:ext cx="1036023" cy="722626"/>
          </a:xfrm>
          <a:custGeom>
            <a:avLst/>
            <a:gdLst/>
            <a:ahLst/>
            <a:cxnLst/>
            <a:rect r="r" b="b" t="t" l="l"/>
            <a:pathLst>
              <a:path h="722626" w="1036023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68580" y="2064789"/>
            <a:ext cx="2524185" cy="2416907"/>
          </a:xfrm>
          <a:custGeom>
            <a:avLst/>
            <a:gdLst/>
            <a:ahLst/>
            <a:cxnLst/>
            <a:rect r="r" b="b" t="t" l="l"/>
            <a:pathLst>
              <a:path h="2416907" w="2524185">
                <a:moveTo>
                  <a:pt x="0" y="0"/>
                </a:moveTo>
                <a:lnTo>
                  <a:pt x="2524184" y="0"/>
                </a:lnTo>
                <a:lnTo>
                  <a:pt x="2524184" y="2416907"/>
                </a:lnTo>
                <a:lnTo>
                  <a:pt x="0" y="241690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33617">
            <a:off x="1804386" y="4403456"/>
            <a:ext cx="759778" cy="1480088"/>
          </a:xfrm>
          <a:custGeom>
            <a:avLst/>
            <a:gdLst/>
            <a:ahLst/>
            <a:cxnLst/>
            <a:rect r="r" b="b" t="t" l="l"/>
            <a:pathLst>
              <a:path h="1480088" w="759778">
                <a:moveTo>
                  <a:pt x="0" y="0"/>
                </a:moveTo>
                <a:lnTo>
                  <a:pt x="759779" y="0"/>
                </a:lnTo>
                <a:lnTo>
                  <a:pt x="759779" y="1480088"/>
                </a:lnTo>
                <a:lnTo>
                  <a:pt x="0" y="148008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841458" y="6576002"/>
            <a:ext cx="4052765" cy="196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3"/>
              </a:lnSpc>
            </a:pPr>
            <a:r>
              <a:rPr lang="en-US" b="true" sz="2161">
                <a:solidFill>
                  <a:srgbClr val="2E2C7F"/>
                </a:solidFill>
                <a:latin typeface="Roca One Bold"/>
                <a:ea typeface="Roca One Bold"/>
                <a:cs typeface="Roca One Bold"/>
                <a:sym typeface="Roca One Bold"/>
              </a:rPr>
              <a:t>S UDHAYA SANKARI</a:t>
            </a:r>
            <a:r>
              <a:rPr lang="en-US" sz="2161" b="true">
                <a:solidFill>
                  <a:srgbClr val="2E2C7F"/>
                </a:solidFill>
                <a:latin typeface="Roca One Bold"/>
                <a:ea typeface="Roca One Bold"/>
                <a:cs typeface="Roca One Bold"/>
                <a:sym typeface="Roca One Bold"/>
              </a:rPr>
              <a:t> </a:t>
            </a:r>
          </a:p>
          <a:p>
            <a:pPr algn="ctr">
              <a:lnSpc>
                <a:spcPts val="2593"/>
              </a:lnSpc>
            </a:pPr>
            <a:r>
              <a:rPr lang="en-US" sz="2161" b="true">
                <a:solidFill>
                  <a:srgbClr val="2E2C7F"/>
                </a:solidFill>
                <a:latin typeface="Roca One Bold"/>
                <a:ea typeface="Roca One Bold"/>
                <a:cs typeface="Roca One Bold"/>
                <a:sym typeface="Roca One Bold"/>
              </a:rPr>
              <a:t>(BL.EN.U4CSE23150)</a:t>
            </a:r>
          </a:p>
          <a:p>
            <a:pPr algn="ctr">
              <a:lnSpc>
                <a:spcPts val="2593"/>
              </a:lnSpc>
            </a:pPr>
            <a:r>
              <a:rPr lang="en-US" b="true" sz="2161">
                <a:solidFill>
                  <a:srgbClr val="2E2C7F"/>
                </a:solidFill>
                <a:latin typeface="Roca One Bold"/>
                <a:ea typeface="Roca One Bold"/>
                <a:cs typeface="Roca One Bold"/>
                <a:sym typeface="Roca One Bold"/>
              </a:rPr>
              <a:t>GEETHIKA YARABOLU</a:t>
            </a:r>
          </a:p>
          <a:p>
            <a:pPr algn="ctr">
              <a:lnSpc>
                <a:spcPts val="2593"/>
              </a:lnSpc>
            </a:pPr>
            <a:r>
              <a:rPr lang="en-US" b="true" sz="2161">
                <a:solidFill>
                  <a:srgbClr val="2E2C7F"/>
                </a:solidFill>
                <a:latin typeface="Roca One Bold"/>
                <a:ea typeface="Roca One Bold"/>
                <a:cs typeface="Roca One Bold"/>
                <a:sym typeface="Roca One Bold"/>
              </a:rPr>
              <a:t>(BL.EN.U4CSE23123)</a:t>
            </a:r>
          </a:p>
          <a:p>
            <a:pPr algn="ctr">
              <a:lnSpc>
                <a:spcPts val="2593"/>
              </a:lnSpc>
            </a:pPr>
            <a:r>
              <a:rPr lang="en-US" b="true" sz="2161">
                <a:solidFill>
                  <a:srgbClr val="2E2C7F"/>
                </a:solidFill>
                <a:latin typeface="Roca One Bold"/>
                <a:ea typeface="Roca One Bold"/>
                <a:cs typeface="Roca One Bold"/>
                <a:sym typeface="Roca One Bold"/>
              </a:rPr>
              <a:t> KADALI  NIKSHITA</a:t>
            </a:r>
          </a:p>
          <a:p>
            <a:pPr algn="ctr">
              <a:lnSpc>
                <a:spcPts val="2593"/>
              </a:lnSpc>
            </a:pPr>
            <a:r>
              <a:rPr lang="en-US" b="true" sz="2161">
                <a:solidFill>
                  <a:srgbClr val="2E2C7F"/>
                </a:solidFill>
                <a:latin typeface="Roca One Bold"/>
                <a:ea typeface="Roca One Bold"/>
                <a:cs typeface="Roca One Bold"/>
                <a:sym typeface="Roca One Bold"/>
              </a:rPr>
              <a:t>(BL.EN.U4CSE23128)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76279" y="9185284"/>
            <a:ext cx="4555703" cy="497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6"/>
              </a:lnSpc>
              <a:spcBef>
                <a:spcPct val="0"/>
              </a:spcBef>
            </a:pPr>
            <a:r>
              <a:rPr lang="en-US" sz="2919">
                <a:solidFill>
                  <a:srgbClr val="2E2C7F"/>
                </a:solidFill>
                <a:latin typeface="Gagalin"/>
                <a:ea typeface="Gagalin"/>
                <a:cs typeface="Gagalin"/>
                <a:sym typeface="Gagalin"/>
              </a:rPr>
              <a:t>PRESENTED TO: Ms. NIDHI SONI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86119" y="2901315"/>
            <a:ext cx="10859526" cy="441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Arduino IDE: Integrated Development Environment for writing, compiling, and uploading the C program to the Arduino Uno.</a:t>
            </a:r>
          </a:p>
          <a:p>
            <a:pPr algn="ctr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Embedded-C: Programming language used for developing the software that controls the system.</a:t>
            </a:r>
          </a:p>
          <a:p>
            <a:pPr algn="ctr">
              <a:lnSpc>
                <a:spcPts val="588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8247" y="2727479"/>
            <a:ext cx="13365959" cy="5905324"/>
          </a:xfrm>
          <a:custGeom>
            <a:avLst/>
            <a:gdLst/>
            <a:ahLst/>
            <a:cxnLst/>
            <a:rect r="r" b="b" t="t" l="l"/>
            <a:pathLst>
              <a:path h="5905324" w="13365959">
                <a:moveTo>
                  <a:pt x="0" y="0"/>
                </a:moveTo>
                <a:lnTo>
                  <a:pt x="13365959" y="0"/>
                </a:lnTo>
                <a:lnTo>
                  <a:pt x="13365959" y="5905324"/>
                </a:lnTo>
                <a:lnTo>
                  <a:pt x="0" y="5905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1374" y="4276896"/>
            <a:ext cx="2850434" cy="4114800"/>
          </a:xfrm>
          <a:custGeom>
            <a:avLst/>
            <a:gdLst/>
            <a:ahLst/>
            <a:cxnLst/>
            <a:rect r="r" b="b" t="t" l="l"/>
            <a:pathLst>
              <a:path h="4114800" w="2850434">
                <a:moveTo>
                  <a:pt x="0" y="0"/>
                </a:moveTo>
                <a:lnTo>
                  <a:pt x="2850434" y="0"/>
                </a:lnTo>
                <a:lnTo>
                  <a:pt x="28504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13540">
            <a:off x="10411411" y="2520072"/>
            <a:ext cx="3653719" cy="5246856"/>
          </a:xfrm>
          <a:custGeom>
            <a:avLst/>
            <a:gdLst/>
            <a:ahLst/>
            <a:cxnLst/>
            <a:rect r="r" b="b" t="t" l="l"/>
            <a:pathLst>
              <a:path h="5246856" w="3653719">
                <a:moveTo>
                  <a:pt x="0" y="0"/>
                </a:moveTo>
                <a:lnTo>
                  <a:pt x="3653719" y="0"/>
                </a:lnTo>
                <a:lnTo>
                  <a:pt x="3653719" y="5246856"/>
                </a:lnTo>
                <a:lnTo>
                  <a:pt x="0" y="52468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12055" y="5680141"/>
            <a:ext cx="4286019" cy="4248517"/>
          </a:xfrm>
          <a:custGeom>
            <a:avLst/>
            <a:gdLst/>
            <a:ahLst/>
            <a:cxnLst/>
            <a:rect r="r" b="b" t="t" l="l"/>
            <a:pathLst>
              <a:path h="4248517" w="4286019">
                <a:moveTo>
                  <a:pt x="0" y="0"/>
                </a:moveTo>
                <a:lnTo>
                  <a:pt x="4286019" y="0"/>
                </a:lnTo>
                <a:lnTo>
                  <a:pt x="4286019" y="4248517"/>
                </a:lnTo>
                <a:lnTo>
                  <a:pt x="0" y="42485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481541">
            <a:off x="4630334" y="4037112"/>
            <a:ext cx="6034143" cy="283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66"/>
              </a:lnSpc>
              <a:spcBef>
                <a:spcPct val="0"/>
              </a:spcBef>
            </a:pPr>
            <a:r>
              <a:rPr lang="en-US" sz="8118">
                <a:solidFill>
                  <a:srgbClr val="635297"/>
                </a:solidFill>
                <a:latin typeface="Gagalin"/>
                <a:ea typeface="Gagalin"/>
                <a:cs typeface="Gagalin"/>
                <a:sym typeface="Gagalin"/>
              </a:rPr>
              <a:t>BUDGET OF PROJECT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12579" y="-391250"/>
            <a:ext cx="5711576" cy="2277491"/>
          </a:xfrm>
          <a:custGeom>
            <a:avLst/>
            <a:gdLst/>
            <a:ahLst/>
            <a:cxnLst/>
            <a:rect r="r" b="b" t="t" l="l"/>
            <a:pathLst>
              <a:path h="2277491" w="5711576">
                <a:moveTo>
                  <a:pt x="0" y="0"/>
                </a:moveTo>
                <a:lnTo>
                  <a:pt x="5711576" y="0"/>
                </a:lnTo>
                <a:lnTo>
                  <a:pt x="5711576" y="2277490"/>
                </a:lnTo>
                <a:lnTo>
                  <a:pt x="0" y="2277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78772" y="1286948"/>
            <a:ext cx="12680528" cy="813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Arduino Uno- Rs. 2636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Ultrasonic sensor (e.g., HC-SR04)- Rs.169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Soil moisture sensor- Rs.120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Buzzer and 9V battery- Rs.90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Panic button ( SOS switch) - Rs.299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Mini speaker - Rs.90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Jumper wires- Rs.100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Usb cable- Rs.200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Breadboard- Rs.150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Stick or cane (to mount the components)- Rs.200-Rs.300</a:t>
            </a:r>
          </a:p>
          <a:p>
            <a:pPr algn="l">
              <a:lnSpc>
                <a:spcPts val="588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1947" y="2772309"/>
            <a:ext cx="13365959" cy="5905324"/>
          </a:xfrm>
          <a:custGeom>
            <a:avLst/>
            <a:gdLst/>
            <a:ahLst/>
            <a:cxnLst/>
            <a:rect r="r" b="b" t="t" l="l"/>
            <a:pathLst>
              <a:path h="5905324" w="13365959">
                <a:moveTo>
                  <a:pt x="0" y="0"/>
                </a:moveTo>
                <a:lnTo>
                  <a:pt x="13365959" y="0"/>
                </a:lnTo>
                <a:lnTo>
                  <a:pt x="13365959" y="5905324"/>
                </a:lnTo>
                <a:lnTo>
                  <a:pt x="0" y="5905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460500">
            <a:off x="4692995" y="4335244"/>
            <a:ext cx="5919326" cy="262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D55849"/>
                </a:solidFill>
                <a:latin typeface="Gagalin"/>
                <a:ea typeface="Gagalin"/>
                <a:cs typeface="Gagalin"/>
                <a:sym typeface="Gagalin"/>
              </a:rPr>
              <a:t>SYSTEM FLOW DIAGRAM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71990" y="4276896"/>
            <a:ext cx="3059915" cy="4114800"/>
          </a:xfrm>
          <a:custGeom>
            <a:avLst/>
            <a:gdLst/>
            <a:ahLst/>
            <a:cxnLst/>
            <a:rect r="r" b="b" t="t" l="l"/>
            <a:pathLst>
              <a:path h="4114800" w="3059915">
                <a:moveTo>
                  <a:pt x="0" y="0"/>
                </a:moveTo>
                <a:lnTo>
                  <a:pt x="3059915" y="0"/>
                </a:lnTo>
                <a:lnTo>
                  <a:pt x="30599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9499">
            <a:off x="10888427" y="2220566"/>
            <a:ext cx="5333693" cy="5187382"/>
          </a:xfrm>
          <a:custGeom>
            <a:avLst/>
            <a:gdLst/>
            <a:ahLst/>
            <a:cxnLst/>
            <a:rect r="r" b="b" t="t" l="l"/>
            <a:pathLst>
              <a:path h="5187382" w="5333693">
                <a:moveTo>
                  <a:pt x="0" y="0"/>
                </a:moveTo>
                <a:lnTo>
                  <a:pt x="5333692" y="0"/>
                </a:lnTo>
                <a:lnTo>
                  <a:pt x="5333692" y="5187382"/>
                </a:lnTo>
                <a:lnTo>
                  <a:pt x="0" y="51873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46977" y="3539928"/>
            <a:ext cx="2723238" cy="2794368"/>
          </a:xfrm>
          <a:custGeom>
            <a:avLst/>
            <a:gdLst/>
            <a:ahLst/>
            <a:cxnLst/>
            <a:rect r="r" b="b" t="t" l="l"/>
            <a:pathLst>
              <a:path h="2794368" w="2723238">
                <a:moveTo>
                  <a:pt x="0" y="0"/>
                </a:moveTo>
                <a:lnTo>
                  <a:pt x="2723239" y="0"/>
                </a:lnTo>
                <a:lnTo>
                  <a:pt x="2723239" y="2794368"/>
                </a:lnTo>
                <a:lnTo>
                  <a:pt x="0" y="27943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41273" y="5649057"/>
            <a:ext cx="4286019" cy="4248517"/>
          </a:xfrm>
          <a:custGeom>
            <a:avLst/>
            <a:gdLst/>
            <a:ahLst/>
            <a:cxnLst/>
            <a:rect r="r" b="b" t="t" l="l"/>
            <a:pathLst>
              <a:path h="4248517" w="4286019">
                <a:moveTo>
                  <a:pt x="0" y="0"/>
                </a:moveTo>
                <a:lnTo>
                  <a:pt x="4286019" y="0"/>
                </a:lnTo>
                <a:lnTo>
                  <a:pt x="4286019" y="4248516"/>
                </a:lnTo>
                <a:lnTo>
                  <a:pt x="0" y="42485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466115">
            <a:off x="13588821" y="8047524"/>
            <a:ext cx="6617368" cy="4114800"/>
          </a:xfrm>
          <a:custGeom>
            <a:avLst/>
            <a:gdLst/>
            <a:ahLst/>
            <a:cxnLst/>
            <a:rect r="r" b="b" t="t" l="l"/>
            <a:pathLst>
              <a:path h="4114800" w="6617368">
                <a:moveTo>
                  <a:pt x="0" y="0"/>
                </a:moveTo>
                <a:lnTo>
                  <a:pt x="6617368" y="0"/>
                </a:lnTo>
                <a:lnTo>
                  <a:pt x="661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11362" y="-591505"/>
            <a:ext cx="5077863" cy="4868401"/>
          </a:xfrm>
          <a:custGeom>
            <a:avLst/>
            <a:gdLst/>
            <a:ahLst/>
            <a:cxnLst/>
            <a:rect r="r" b="b" t="t" l="l"/>
            <a:pathLst>
              <a:path h="4868401" w="5077863">
                <a:moveTo>
                  <a:pt x="0" y="0"/>
                </a:moveTo>
                <a:lnTo>
                  <a:pt x="5077863" y="0"/>
                </a:lnTo>
                <a:lnTo>
                  <a:pt x="5077863" y="4868401"/>
                </a:lnTo>
                <a:lnTo>
                  <a:pt x="0" y="4868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33479" y="767104"/>
            <a:ext cx="4632825" cy="8752791"/>
          </a:xfrm>
          <a:custGeom>
            <a:avLst/>
            <a:gdLst/>
            <a:ahLst/>
            <a:cxnLst/>
            <a:rect r="r" b="b" t="t" l="l"/>
            <a:pathLst>
              <a:path h="8752791" w="4632825">
                <a:moveTo>
                  <a:pt x="0" y="0"/>
                </a:moveTo>
                <a:lnTo>
                  <a:pt x="4632825" y="0"/>
                </a:lnTo>
                <a:lnTo>
                  <a:pt x="4632825" y="8752792"/>
                </a:lnTo>
                <a:lnTo>
                  <a:pt x="0" y="87527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37829" y="2824432"/>
            <a:ext cx="6895649" cy="4533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4296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8" tooltip="https://app.mural.co/t/cproj6065/m/cproj6065/1723889043702/5173d383640f3dec95f6c346b08fc4425c514ee0?sender=ud9781be094c2f87c13807094"/>
              </a:rPr>
              <a:t>https://app.mural.co/t/cproj6065/m/cproj6065/1723889043702/5173d383640f3dec95f6c346b08fc4425c514ee0?sender=ud9781be094c2f87c13807094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1947" y="2808944"/>
            <a:ext cx="12997189" cy="5742394"/>
          </a:xfrm>
          <a:custGeom>
            <a:avLst/>
            <a:gdLst/>
            <a:ahLst/>
            <a:cxnLst/>
            <a:rect r="r" b="b" t="t" l="l"/>
            <a:pathLst>
              <a:path h="5742394" w="12997189">
                <a:moveTo>
                  <a:pt x="0" y="0"/>
                </a:moveTo>
                <a:lnTo>
                  <a:pt x="12997189" y="0"/>
                </a:lnTo>
                <a:lnTo>
                  <a:pt x="12997189" y="5742394"/>
                </a:lnTo>
                <a:lnTo>
                  <a:pt x="0" y="574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500325">
            <a:off x="5859140" y="4583304"/>
            <a:ext cx="4315542" cy="157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839"/>
              </a:lnSpc>
              <a:spcBef>
                <a:spcPct val="0"/>
              </a:spcBef>
            </a:pPr>
            <a:r>
              <a:rPr lang="en-US" sz="9170">
                <a:solidFill>
                  <a:srgbClr val="F5C0A2"/>
                </a:solidFill>
                <a:latin typeface="Gagalin"/>
                <a:ea typeface="Gagalin"/>
                <a:cs typeface="Gagalin"/>
                <a:sym typeface="Gagalin"/>
              </a:rPr>
              <a:t>MODULES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53799" y="4043188"/>
            <a:ext cx="2850434" cy="4114800"/>
          </a:xfrm>
          <a:custGeom>
            <a:avLst/>
            <a:gdLst/>
            <a:ahLst/>
            <a:cxnLst/>
            <a:rect r="r" b="b" t="t" l="l"/>
            <a:pathLst>
              <a:path h="4114800" w="2850434">
                <a:moveTo>
                  <a:pt x="0" y="0"/>
                </a:moveTo>
                <a:lnTo>
                  <a:pt x="2850435" y="0"/>
                </a:lnTo>
                <a:lnTo>
                  <a:pt x="2850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74951">
            <a:off x="9747976" y="6778881"/>
            <a:ext cx="1572650" cy="1581275"/>
          </a:xfrm>
          <a:custGeom>
            <a:avLst/>
            <a:gdLst/>
            <a:ahLst/>
            <a:cxnLst/>
            <a:rect r="r" b="b" t="t" l="l"/>
            <a:pathLst>
              <a:path h="1581275" w="1572650">
                <a:moveTo>
                  <a:pt x="0" y="0"/>
                </a:moveTo>
                <a:lnTo>
                  <a:pt x="1572650" y="0"/>
                </a:lnTo>
                <a:lnTo>
                  <a:pt x="1572650" y="1581275"/>
                </a:lnTo>
                <a:lnTo>
                  <a:pt x="0" y="15812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41138">
            <a:off x="10773521" y="2616437"/>
            <a:ext cx="4386395" cy="5047108"/>
          </a:xfrm>
          <a:custGeom>
            <a:avLst/>
            <a:gdLst/>
            <a:ahLst/>
            <a:cxnLst/>
            <a:rect r="r" b="b" t="t" l="l"/>
            <a:pathLst>
              <a:path h="5047108" w="4386395">
                <a:moveTo>
                  <a:pt x="0" y="0"/>
                </a:moveTo>
                <a:lnTo>
                  <a:pt x="4386395" y="0"/>
                </a:lnTo>
                <a:lnTo>
                  <a:pt x="4386395" y="5047108"/>
                </a:lnTo>
                <a:lnTo>
                  <a:pt x="0" y="50471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01947" y="5401021"/>
            <a:ext cx="4286019" cy="4248517"/>
          </a:xfrm>
          <a:custGeom>
            <a:avLst/>
            <a:gdLst/>
            <a:ahLst/>
            <a:cxnLst/>
            <a:rect r="r" b="b" t="t" l="l"/>
            <a:pathLst>
              <a:path h="4248517" w="4286019">
                <a:moveTo>
                  <a:pt x="0" y="0"/>
                </a:moveTo>
                <a:lnTo>
                  <a:pt x="4286020" y="0"/>
                </a:lnTo>
                <a:lnTo>
                  <a:pt x="4286020" y="4248516"/>
                </a:lnTo>
                <a:lnTo>
                  <a:pt x="0" y="42485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78692" y="709104"/>
            <a:ext cx="14061481" cy="880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651" indent="-358826" lvl="1">
              <a:lnSpc>
                <a:spcPts val="4653"/>
              </a:lnSpc>
              <a:spcBef>
                <a:spcPct val="0"/>
              </a:spcBef>
              <a:buFont typeface="Arial"/>
              <a:buChar char="•"/>
            </a:pPr>
            <a:r>
              <a:rPr lang="en-US" sz="3323" strike="noStrike" u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Obstacle Detection Module</a:t>
            </a:r>
          </a:p>
          <a:p>
            <a:pPr algn="l">
              <a:lnSpc>
                <a:spcPts val="4653"/>
              </a:lnSpc>
              <a:spcBef>
                <a:spcPct val="0"/>
              </a:spcBef>
            </a:pPr>
            <a:r>
              <a:rPr lang="en-US" sz="3323" strike="noStrike" u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       Uses the ultrasonic sensor to detect obstacles and triggers alerts.</a:t>
            </a:r>
          </a:p>
          <a:p>
            <a:pPr algn="l">
              <a:lnSpc>
                <a:spcPts val="4653"/>
              </a:lnSpc>
              <a:spcBef>
                <a:spcPct val="0"/>
              </a:spcBef>
            </a:pPr>
          </a:p>
          <a:p>
            <a:pPr algn="l" marL="717651" indent="-358826" lvl="1">
              <a:lnSpc>
                <a:spcPts val="4653"/>
              </a:lnSpc>
              <a:spcBef>
                <a:spcPct val="0"/>
              </a:spcBef>
              <a:buFont typeface="Arial"/>
              <a:buChar char="•"/>
            </a:pPr>
            <a:r>
              <a:rPr lang="en-US" sz="3323" strike="noStrike" u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Water Detection Module: </a:t>
            </a:r>
          </a:p>
          <a:p>
            <a:pPr algn="l">
              <a:lnSpc>
                <a:spcPts val="4653"/>
              </a:lnSpc>
              <a:spcBef>
                <a:spcPct val="0"/>
              </a:spcBef>
            </a:pPr>
            <a:r>
              <a:rPr lang="en-US" sz="3323" strike="noStrike" u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      Employs the moisture sensor to detect water and alerts the user.</a:t>
            </a:r>
          </a:p>
          <a:p>
            <a:pPr algn="l">
              <a:lnSpc>
                <a:spcPts val="4653"/>
              </a:lnSpc>
              <a:spcBef>
                <a:spcPct val="0"/>
              </a:spcBef>
            </a:pPr>
          </a:p>
          <a:p>
            <a:pPr algn="l" marL="717651" indent="-358826" lvl="1">
              <a:lnSpc>
                <a:spcPts val="4653"/>
              </a:lnSpc>
              <a:spcBef>
                <a:spcPct val="0"/>
              </a:spcBef>
              <a:buFont typeface="Arial"/>
              <a:buChar char="•"/>
            </a:pPr>
            <a:r>
              <a:rPr lang="en-US" sz="3323" strike="noStrike" u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SOS </a:t>
            </a:r>
            <a:r>
              <a:rPr lang="en-US" sz="3323" strike="noStrike" u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Module:</a:t>
            </a:r>
          </a:p>
          <a:p>
            <a:pPr algn="l">
              <a:lnSpc>
                <a:spcPts val="4653"/>
              </a:lnSpc>
              <a:spcBef>
                <a:spcPct val="0"/>
              </a:spcBef>
            </a:pPr>
            <a:r>
              <a:rPr lang="en-US" sz="3323" strike="noStrike" u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       panic switch in case of emergencies.</a:t>
            </a:r>
          </a:p>
          <a:p>
            <a:pPr algn="l">
              <a:lnSpc>
                <a:spcPts val="4653"/>
              </a:lnSpc>
              <a:spcBef>
                <a:spcPct val="0"/>
              </a:spcBef>
            </a:pPr>
          </a:p>
          <a:p>
            <a:pPr algn="l" marL="717651" indent="-358826" lvl="1">
              <a:lnSpc>
                <a:spcPts val="4653"/>
              </a:lnSpc>
              <a:spcBef>
                <a:spcPct val="0"/>
              </a:spcBef>
              <a:buFont typeface="Arial"/>
              <a:buChar char="•"/>
            </a:pPr>
            <a:r>
              <a:rPr lang="en-US" sz="3323" strike="noStrike" u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Speaker </a:t>
            </a:r>
            <a:r>
              <a:rPr lang="en-US" sz="3323" strike="noStrike" u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Module: </a:t>
            </a:r>
          </a:p>
          <a:p>
            <a:pPr algn="l">
              <a:lnSpc>
                <a:spcPts val="4653"/>
              </a:lnSpc>
              <a:spcBef>
                <a:spcPct val="0"/>
              </a:spcBef>
            </a:pPr>
            <a:r>
              <a:rPr lang="en-US" sz="3323" strike="noStrike" u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       Transmits audio alerts when obstacles or slippery surfaces are detected.</a:t>
            </a:r>
          </a:p>
          <a:p>
            <a:pPr algn="l">
              <a:lnSpc>
                <a:spcPts val="4653"/>
              </a:lnSpc>
              <a:spcBef>
                <a:spcPct val="0"/>
              </a:spcBef>
            </a:pPr>
          </a:p>
          <a:p>
            <a:pPr algn="l" marL="717651" indent="-358826" lvl="1">
              <a:lnSpc>
                <a:spcPts val="4653"/>
              </a:lnSpc>
              <a:spcBef>
                <a:spcPct val="0"/>
              </a:spcBef>
              <a:buFont typeface="Arial"/>
              <a:buChar char="•"/>
            </a:pPr>
            <a:r>
              <a:rPr lang="en-US" sz="3323" strike="noStrike" u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Power Management Module: </a:t>
            </a:r>
          </a:p>
          <a:p>
            <a:pPr algn="l">
              <a:lnSpc>
                <a:spcPts val="4653"/>
              </a:lnSpc>
              <a:spcBef>
                <a:spcPct val="0"/>
              </a:spcBef>
            </a:pPr>
            <a:r>
              <a:rPr lang="en-US" sz="3323" strike="noStrike" u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       Manages power supply to the system components.</a:t>
            </a:r>
          </a:p>
          <a:p>
            <a:pPr algn="l">
              <a:lnSpc>
                <a:spcPts val="46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6714" y="2788079"/>
            <a:ext cx="13294573" cy="5873784"/>
          </a:xfrm>
          <a:custGeom>
            <a:avLst/>
            <a:gdLst/>
            <a:ahLst/>
            <a:cxnLst/>
            <a:rect r="r" b="b" t="t" l="l"/>
            <a:pathLst>
              <a:path h="5873784" w="13294573">
                <a:moveTo>
                  <a:pt x="0" y="0"/>
                </a:moveTo>
                <a:lnTo>
                  <a:pt x="13294572" y="0"/>
                </a:lnTo>
                <a:lnTo>
                  <a:pt x="13294572" y="5873784"/>
                </a:lnTo>
                <a:lnTo>
                  <a:pt x="0" y="5873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480552">
            <a:off x="4459900" y="4761890"/>
            <a:ext cx="6950186" cy="129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F7DCD0"/>
                </a:solidFill>
                <a:latin typeface="Gagalin"/>
                <a:ea typeface="Gagalin"/>
                <a:cs typeface="Gagalin"/>
                <a:sym typeface="Gagalin"/>
              </a:rPr>
              <a:t>iMPLEMENTATION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46207" y="4060182"/>
            <a:ext cx="3000063" cy="4114800"/>
          </a:xfrm>
          <a:custGeom>
            <a:avLst/>
            <a:gdLst/>
            <a:ahLst/>
            <a:cxnLst/>
            <a:rect r="r" b="b" t="t" l="l"/>
            <a:pathLst>
              <a:path h="4114800" w="3000063">
                <a:moveTo>
                  <a:pt x="0" y="0"/>
                </a:moveTo>
                <a:lnTo>
                  <a:pt x="3000064" y="0"/>
                </a:lnTo>
                <a:lnTo>
                  <a:pt x="30000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188242">
            <a:off x="10264662" y="3559318"/>
            <a:ext cx="5444898" cy="3524334"/>
          </a:xfrm>
          <a:custGeom>
            <a:avLst/>
            <a:gdLst/>
            <a:ahLst/>
            <a:cxnLst/>
            <a:rect r="r" b="b" t="t" l="l"/>
            <a:pathLst>
              <a:path h="3524334" w="5444898">
                <a:moveTo>
                  <a:pt x="0" y="0"/>
                </a:moveTo>
                <a:lnTo>
                  <a:pt x="5444899" y="0"/>
                </a:lnTo>
                <a:lnTo>
                  <a:pt x="5444899" y="3524335"/>
                </a:lnTo>
                <a:lnTo>
                  <a:pt x="0" y="3524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50179">
            <a:off x="13297150" y="6472706"/>
            <a:ext cx="2390848" cy="1738798"/>
          </a:xfrm>
          <a:custGeom>
            <a:avLst/>
            <a:gdLst/>
            <a:ahLst/>
            <a:cxnLst/>
            <a:rect r="r" b="b" t="t" l="l"/>
            <a:pathLst>
              <a:path h="1738798" w="2390848">
                <a:moveTo>
                  <a:pt x="0" y="0"/>
                </a:moveTo>
                <a:lnTo>
                  <a:pt x="2390847" y="0"/>
                </a:lnTo>
                <a:lnTo>
                  <a:pt x="2390847" y="1738798"/>
                </a:lnTo>
                <a:lnTo>
                  <a:pt x="0" y="1738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41273" y="5649057"/>
            <a:ext cx="4286019" cy="4248517"/>
          </a:xfrm>
          <a:custGeom>
            <a:avLst/>
            <a:gdLst/>
            <a:ahLst/>
            <a:cxnLst/>
            <a:rect r="r" b="b" t="t" l="l"/>
            <a:pathLst>
              <a:path h="4248517" w="4286019">
                <a:moveTo>
                  <a:pt x="0" y="0"/>
                </a:moveTo>
                <a:lnTo>
                  <a:pt x="4286019" y="0"/>
                </a:lnTo>
                <a:lnTo>
                  <a:pt x="4286019" y="4248516"/>
                </a:lnTo>
                <a:lnTo>
                  <a:pt x="0" y="42485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3190" y="2251579"/>
            <a:ext cx="8580810" cy="6384396"/>
          </a:xfrm>
          <a:custGeom>
            <a:avLst/>
            <a:gdLst/>
            <a:ahLst/>
            <a:cxnLst/>
            <a:rect r="r" b="b" t="t" l="l"/>
            <a:pathLst>
              <a:path h="6384396" w="8580810">
                <a:moveTo>
                  <a:pt x="0" y="0"/>
                </a:moveTo>
                <a:lnTo>
                  <a:pt x="8580810" y="0"/>
                </a:lnTo>
                <a:lnTo>
                  <a:pt x="8580810" y="6384396"/>
                </a:lnTo>
                <a:lnTo>
                  <a:pt x="0" y="6384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476949" y="3873182"/>
            <a:ext cx="6551787" cy="242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4" tooltip="https://www.tinkercad.com/things/aj2Bhaut9Lh-c-simulation-1"/>
              </a:rPr>
              <a:t>https://www.tinkercad.com/things/aj2Bhaut9Lh-c-simulation-1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56734" y="1479172"/>
            <a:ext cx="16631266" cy="1673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3"/>
              </a:lnSpc>
            </a:pPr>
            <a:r>
              <a:rPr lang="en-US" sz="12593">
                <a:solidFill>
                  <a:srgbClr val="2E2C7F"/>
                </a:solidFill>
                <a:latin typeface="Gagalin"/>
                <a:ea typeface="Gagalin"/>
                <a:cs typeface="Gagalin"/>
                <a:sym typeface="Gagalin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16139" y="3385380"/>
            <a:ext cx="12304136" cy="587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0"/>
              </a:lnSpc>
            </a:pPr>
            <a:r>
              <a:rPr lang="en-US" b="true" sz="3875">
                <a:solidFill>
                  <a:srgbClr val="2E2C7F"/>
                </a:solidFill>
                <a:latin typeface="Roca One Bold"/>
                <a:ea typeface="Roca One Bold"/>
                <a:cs typeface="Roca One Bold"/>
                <a:sym typeface="Roca One Bold"/>
              </a:rPr>
              <a:t>The project -Walking Stick for visually impaired people successfully implements a portable and affordable solution for visually impaired individuals. By integrating multiple sensors and a microcontroller, the system provides real-time feedback to the user, enhancing their ability to navigate safely. The project demonstrates the effective use of embedded systems in addressing real-world challenges and improving the quality of life for visually impaired individuals.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13915">
            <a:off x="792276" y="332641"/>
            <a:ext cx="1717599" cy="2198526"/>
          </a:xfrm>
          <a:custGeom>
            <a:avLst/>
            <a:gdLst/>
            <a:ahLst/>
            <a:cxnLst/>
            <a:rect r="r" b="b" t="t" l="l"/>
            <a:pathLst>
              <a:path h="2198526" w="1717599">
                <a:moveTo>
                  <a:pt x="0" y="0"/>
                </a:moveTo>
                <a:lnTo>
                  <a:pt x="1717598" y="0"/>
                </a:lnTo>
                <a:lnTo>
                  <a:pt x="1717598" y="2198526"/>
                </a:lnTo>
                <a:lnTo>
                  <a:pt x="0" y="219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7272" y="4072952"/>
            <a:ext cx="502856" cy="482742"/>
          </a:xfrm>
          <a:custGeom>
            <a:avLst/>
            <a:gdLst/>
            <a:ahLst/>
            <a:cxnLst/>
            <a:rect r="r" b="b" t="t" l="l"/>
            <a:pathLst>
              <a:path h="482742" w="502856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37487" y="5789838"/>
            <a:ext cx="502856" cy="482742"/>
          </a:xfrm>
          <a:custGeom>
            <a:avLst/>
            <a:gdLst/>
            <a:ahLst/>
            <a:cxnLst/>
            <a:rect r="r" b="b" t="t" l="l"/>
            <a:pathLst>
              <a:path h="482742" w="502856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37035" y="3584738"/>
            <a:ext cx="893200" cy="623007"/>
          </a:xfrm>
          <a:custGeom>
            <a:avLst/>
            <a:gdLst/>
            <a:ahLst/>
            <a:cxnLst/>
            <a:rect r="r" b="b" t="t" l="l"/>
            <a:pathLst>
              <a:path h="623007" w="893200">
                <a:moveTo>
                  <a:pt x="0" y="0"/>
                </a:moveTo>
                <a:lnTo>
                  <a:pt x="893200" y="0"/>
                </a:lnTo>
                <a:lnTo>
                  <a:pt x="893200" y="623007"/>
                </a:lnTo>
                <a:lnTo>
                  <a:pt x="0" y="6230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30155" y="4555694"/>
            <a:ext cx="1355946" cy="945772"/>
          </a:xfrm>
          <a:custGeom>
            <a:avLst/>
            <a:gdLst/>
            <a:ahLst/>
            <a:cxnLst/>
            <a:rect r="r" b="b" t="t" l="l"/>
            <a:pathLst>
              <a:path h="945772" w="1355946">
                <a:moveTo>
                  <a:pt x="0" y="0"/>
                </a:moveTo>
                <a:lnTo>
                  <a:pt x="1355946" y="0"/>
                </a:lnTo>
                <a:lnTo>
                  <a:pt x="1355946" y="945773"/>
                </a:lnTo>
                <a:lnTo>
                  <a:pt x="0" y="9457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07688" y="6136582"/>
            <a:ext cx="3680876" cy="4114800"/>
          </a:xfrm>
          <a:custGeom>
            <a:avLst/>
            <a:gdLst/>
            <a:ahLst/>
            <a:cxnLst/>
            <a:rect r="r" b="b" t="t" l="l"/>
            <a:pathLst>
              <a:path h="4114800" w="3680876">
                <a:moveTo>
                  <a:pt x="0" y="0"/>
                </a:moveTo>
                <a:lnTo>
                  <a:pt x="3680876" y="0"/>
                </a:lnTo>
                <a:lnTo>
                  <a:pt x="3680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289124">
            <a:off x="13256174" y="3176621"/>
            <a:ext cx="2629238" cy="1792662"/>
          </a:xfrm>
          <a:custGeom>
            <a:avLst/>
            <a:gdLst/>
            <a:ahLst/>
            <a:cxnLst/>
            <a:rect r="r" b="b" t="t" l="l"/>
            <a:pathLst>
              <a:path h="1792662" w="2629238">
                <a:moveTo>
                  <a:pt x="0" y="0"/>
                </a:moveTo>
                <a:lnTo>
                  <a:pt x="2629238" y="0"/>
                </a:lnTo>
                <a:lnTo>
                  <a:pt x="2629238" y="1792663"/>
                </a:lnTo>
                <a:lnTo>
                  <a:pt x="0" y="17926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67268">
            <a:off x="15340866" y="414510"/>
            <a:ext cx="2461002" cy="2416257"/>
          </a:xfrm>
          <a:custGeom>
            <a:avLst/>
            <a:gdLst/>
            <a:ahLst/>
            <a:cxnLst/>
            <a:rect r="r" b="b" t="t" l="l"/>
            <a:pathLst>
              <a:path h="2416257" w="2461002">
                <a:moveTo>
                  <a:pt x="0" y="0"/>
                </a:moveTo>
                <a:lnTo>
                  <a:pt x="2461002" y="0"/>
                </a:lnTo>
                <a:lnTo>
                  <a:pt x="2461002" y="2416257"/>
                </a:lnTo>
                <a:lnTo>
                  <a:pt x="0" y="241625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40092" y="3328543"/>
            <a:ext cx="6971339" cy="486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3311" indent="-331656" lvl="1">
              <a:lnSpc>
                <a:spcPts val="4301"/>
              </a:lnSpc>
              <a:buAutoNum type="arabicPeriod" startAt="1"/>
            </a:pPr>
            <a:r>
              <a:rPr lang="en-US" sz="3072">
                <a:solidFill>
                  <a:srgbClr val="295E75"/>
                </a:solidFill>
                <a:latin typeface="Shrikhand"/>
                <a:ea typeface="Shrikhand"/>
                <a:cs typeface="Shrikhand"/>
                <a:sym typeface="Shrikhand"/>
              </a:rPr>
              <a:t>ABSTRACT</a:t>
            </a:r>
          </a:p>
          <a:p>
            <a:pPr algn="l" marL="663311" indent="-331656" lvl="1">
              <a:lnSpc>
                <a:spcPts val="4301"/>
              </a:lnSpc>
              <a:buAutoNum type="arabicPeriod" startAt="1"/>
            </a:pPr>
            <a:r>
              <a:rPr lang="en-US" sz="3072">
                <a:solidFill>
                  <a:srgbClr val="295E75"/>
                </a:solidFill>
                <a:latin typeface="Shrikhand"/>
                <a:ea typeface="Shrikhand"/>
                <a:cs typeface="Shrikhand"/>
                <a:sym typeface="Shrikhand"/>
              </a:rPr>
              <a:t>INTRODUCTION</a:t>
            </a:r>
          </a:p>
          <a:p>
            <a:pPr algn="l" marL="663311" indent="-331656" lvl="1">
              <a:lnSpc>
                <a:spcPts val="4301"/>
              </a:lnSpc>
              <a:buAutoNum type="arabicPeriod" startAt="1"/>
            </a:pPr>
            <a:r>
              <a:rPr lang="en-US" sz="3072">
                <a:solidFill>
                  <a:srgbClr val="295E75"/>
                </a:solidFill>
                <a:latin typeface="Shrikhand"/>
                <a:ea typeface="Shrikhand"/>
                <a:cs typeface="Shrikhand"/>
                <a:sym typeface="Shrikhand"/>
              </a:rPr>
              <a:t>HARDWARE REQUIREMENTS</a:t>
            </a:r>
          </a:p>
          <a:p>
            <a:pPr algn="l" marL="663311" indent="-331656" lvl="1">
              <a:lnSpc>
                <a:spcPts val="4301"/>
              </a:lnSpc>
              <a:buAutoNum type="arabicPeriod" startAt="1"/>
            </a:pPr>
            <a:r>
              <a:rPr lang="en-US" sz="3072">
                <a:solidFill>
                  <a:srgbClr val="295E75"/>
                </a:solidFill>
                <a:latin typeface="Shrikhand"/>
                <a:ea typeface="Shrikhand"/>
                <a:cs typeface="Shrikhand"/>
                <a:sym typeface="Shrikhand"/>
              </a:rPr>
              <a:t>SOFTWARE REQUIREMENTS</a:t>
            </a:r>
          </a:p>
          <a:p>
            <a:pPr algn="l" marL="663311" indent="-331656" lvl="1">
              <a:lnSpc>
                <a:spcPts val="4301"/>
              </a:lnSpc>
              <a:buAutoNum type="arabicPeriod" startAt="1"/>
            </a:pPr>
            <a:r>
              <a:rPr lang="en-US" sz="3072">
                <a:solidFill>
                  <a:srgbClr val="295E75"/>
                </a:solidFill>
                <a:latin typeface="Shrikhand"/>
                <a:ea typeface="Shrikhand"/>
                <a:cs typeface="Shrikhand"/>
                <a:sym typeface="Shrikhand"/>
              </a:rPr>
              <a:t>BUDGET OF THE PROJECT</a:t>
            </a:r>
          </a:p>
          <a:p>
            <a:pPr algn="l" marL="663311" indent="-331656" lvl="1">
              <a:lnSpc>
                <a:spcPts val="4301"/>
              </a:lnSpc>
              <a:buAutoNum type="arabicPeriod" startAt="1"/>
            </a:pPr>
            <a:r>
              <a:rPr lang="en-US" sz="3072">
                <a:solidFill>
                  <a:srgbClr val="295E75"/>
                </a:solidFill>
                <a:latin typeface="Shrikhand"/>
                <a:ea typeface="Shrikhand"/>
                <a:cs typeface="Shrikhand"/>
                <a:sym typeface="Shrikhand"/>
              </a:rPr>
              <a:t>SYSTEM FLOW DIAGRAM</a:t>
            </a:r>
          </a:p>
          <a:p>
            <a:pPr algn="l" marL="663311" indent="-331656" lvl="1">
              <a:lnSpc>
                <a:spcPts val="4301"/>
              </a:lnSpc>
              <a:buAutoNum type="arabicPeriod" startAt="1"/>
            </a:pPr>
            <a:r>
              <a:rPr lang="en-US" sz="3072">
                <a:solidFill>
                  <a:srgbClr val="295E75"/>
                </a:solidFill>
                <a:latin typeface="Shrikhand"/>
                <a:ea typeface="Shrikhand"/>
                <a:cs typeface="Shrikhand"/>
                <a:sym typeface="Shrikhand"/>
              </a:rPr>
              <a:t>MODULES</a:t>
            </a:r>
          </a:p>
          <a:p>
            <a:pPr algn="l" marL="663311" indent="-331656" lvl="1">
              <a:lnSpc>
                <a:spcPts val="4301"/>
              </a:lnSpc>
              <a:buAutoNum type="arabicPeriod" startAt="1"/>
            </a:pPr>
            <a:r>
              <a:rPr lang="en-US" sz="3072">
                <a:solidFill>
                  <a:srgbClr val="295E75"/>
                </a:solidFill>
                <a:latin typeface="Shrikhand"/>
                <a:ea typeface="Shrikhand"/>
                <a:cs typeface="Shrikhand"/>
                <a:sym typeface="Shrikhand"/>
              </a:rPr>
              <a:t>IMPLEMENTATION</a:t>
            </a:r>
          </a:p>
          <a:p>
            <a:pPr algn="l" marL="663311" indent="-331656" lvl="1">
              <a:lnSpc>
                <a:spcPts val="4301"/>
              </a:lnSpc>
              <a:buAutoNum type="arabicPeriod" startAt="1"/>
            </a:pPr>
            <a:r>
              <a:rPr lang="en-US" sz="3072">
                <a:solidFill>
                  <a:srgbClr val="295E75"/>
                </a:solidFill>
                <a:latin typeface="Shrikhand"/>
                <a:ea typeface="Shrikhand"/>
                <a:cs typeface="Shrikhand"/>
                <a:sym typeface="Shrikhand"/>
              </a:rPr>
              <a:t>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0128" y="788068"/>
            <a:ext cx="16091266" cy="138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>
                <a:solidFill>
                  <a:srgbClr val="2E2C7F"/>
                </a:solidFill>
                <a:latin typeface="Gagalin"/>
                <a:ea typeface="Gagalin"/>
                <a:cs typeface="Gagalin"/>
                <a:sym typeface="Gagalin"/>
              </a:rPr>
              <a:t>INDEX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1947" y="2743013"/>
            <a:ext cx="13538608" cy="5981603"/>
          </a:xfrm>
          <a:custGeom>
            <a:avLst/>
            <a:gdLst/>
            <a:ahLst/>
            <a:cxnLst/>
            <a:rect r="r" b="b" t="t" l="l"/>
            <a:pathLst>
              <a:path h="5981603" w="13538608">
                <a:moveTo>
                  <a:pt x="0" y="0"/>
                </a:moveTo>
                <a:lnTo>
                  <a:pt x="13538608" y="0"/>
                </a:lnTo>
                <a:lnTo>
                  <a:pt x="13538608" y="5981603"/>
                </a:lnTo>
                <a:lnTo>
                  <a:pt x="0" y="598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3175" y="4375037"/>
            <a:ext cx="2790583" cy="4114800"/>
          </a:xfrm>
          <a:custGeom>
            <a:avLst/>
            <a:gdLst/>
            <a:ahLst/>
            <a:cxnLst/>
            <a:rect r="r" b="b" t="t" l="l"/>
            <a:pathLst>
              <a:path h="4114800" w="2790583">
                <a:moveTo>
                  <a:pt x="0" y="0"/>
                </a:moveTo>
                <a:lnTo>
                  <a:pt x="2790583" y="0"/>
                </a:lnTo>
                <a:lnTo>
                  <a:pt x="27905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72439" y="7264721"/>
            <a:ext cx="2670464" cy="864259"/>
          </a:xfrm>
          <a:custGeom>
            <a:avLst/>
            <a:gdLst/>
            <a:ahLst/>
            <a:cxnLst/>
            <a:rect r="r" b="b" t="t" l="l"/>
            <a:pathLst>
              <a:path h="864259" w="2670464">
                <a:moveTo>
                  <a:pt x="0" y="0"/>
                </a:moveTo>
                <a:lnTo>
                  <a:pt x="2670464" y="0"/>
                </a:lnTo>
                <a:lnTo>
                  <a:pt x="2670464" y="864259"/>
                </a:lnTo>
                <a:lnTo>
                  <a:pt x="0" y="864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26463" y="2964722"/>
            <a:ext cx="3983592" cy="4732129"/>
          </a:xfrm>
          <a:custGeom>
            <a:avLst/>
            <a:gdLst/>
            <a:ahLst/>
            <a:cxnLst/>
            <a:rect r="r" b="b" t="t" l="l"/>
            <a:pathLst>
              <a:path h="4732129" w="3983592">
                <a:moveTo>
                  <a:pt x="0" y="0"/>
                </a:moveTo>
                <a:lnTo>
                  <a:pt x="3983592" y="0"/>
                </a:lnTo>
                <a:lnTo>
                  <a:pt x="3983592" y="4732129"/>
                </a:lnTo>
                <a:lnTo>
                  <a:pt x="0" y="47321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22378" y="5733815"/>
            <a:ext cx="4286019" cy="4248517"/>
          </a:xfrm>
          <a:custGeom>
            <a:avLst/>
            <a:gdLst/>
            <a:ahLst/>
            <a:cxnLst/>
            <a:rect r="r" b="b" t="t" l="l"/>
            <a:pathLst>
              <a:path h="4248517" w="4286019">
                <a:moveTo>
                  <a:pt x="0" y="0"/>
                </a:moveTo>
                <a:lnTo>
                  <a:pt x="4286019" y="0"/>
                </a:lnTo>
                <a:lnTo>
                  <a:pt x="4286019" y="4248516"/>
                </a:lnTo>
                <a:lnTo>
                  <a:pt x="0" y="42485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336331">
            <a:off x="4101423" y="4750909"/>
            <a:ext cx="5912565" cy="176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445"/>
              </a:lnSpc>
              <a:spcBef>
                <a:spcPct val="0"/>
              </a:spcBef>
            </a:pPr>
            <a:r>
              <a:rPr lang="en-US" sz="10318">
                <a:solidFill>
                  <a:srgbClr val="D55849"/>
                </a:solidFill>
                <a:latin typeface="Gagalin"/>
                <a:ea typeface="Gagalin"/>
                <a:cs typeface="Gagalin"/>
                <a:sym typeface="Gagalin"/>
              </a:rPr>
              <a:t>ABSTRACT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37464" y="1786890"/>
            <a:ext cx="12413072" cy="7389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This project involves the development of a smart walking stick designed for visually impaired individuals. The stick is equipped with an Ultrasonic Sensor to detect obstacles which provides feedback through  sound alerts from a Buzzer and a Soil Moisture Sensor which detects the prescence of water and provides feedback through a speaker. Furthermore it is equiped with a Panic button integrated with SOS in the event of an emergency. The project aims to enhance the mobility and safety of visually impaired users through embedded system technology.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15516" y="2638900"/>
            <a:ext cx="13255334" cy="5856448"/>
          </a:xfrm>
          <a:custGeom>
            <a:avLst/>
            <a:gdLst/>
            <a:ahLst/>
            <a:cxnLst/>
            <a:rect r="r" b="b" t="t" l="l"/>
            <a:pathLst>
              <a:path h="5856448" w="13255334">
                <a:moveTo>
                  <a:pt x="0" y="0"/>
                </a:moveTo>
                <a:lnTo>
                  <a:pt x="13255335" y="0"/>
                </a:lnTo>
                <a:lnTo>
                  <a:pt x="13255335" y="5856448"/>
                </a:lnTo>
                <a:lnTo>
                  <a:pt x="0" y="5856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000550"/>
            <a:ext cx="3067396" cy="4114800"/>
          </a:xfrm>
          <a:custGeom>
            <a:avLst/>
            <a:gdLst/>
            <a:ahLst/>
            <a:cxnLst/>
            <a:rect r="r" b="b" t="t" l="l"/>
            <a:pathLst>
              <a:path h="4114800" w="3067396">
                <a:moveTo>
                  <a:pt x="0" y="0"/>
                </a:moveTo>
                <a:lnTo>
                  <a:pt x="3067396" y="0"/>
                </a:lnTo>
                <a:lnTo>
                  <a:pt x="30673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50539" y="5757515"/>
            <a:ext cx="4286019" cy="4248517"/>
          </a:xfrm>
          <a:custGeom>
            <a:avLst/>
            <a:gdLst/>
            <a:ahLst/>
            <a:cxnLst/>
            <a:rect r="r" b="b" t="t" l="l"/>
            <a:pathLst>
              <a:path h="4248517" w="4286019">
                <a:moveTo>
                  <a:pt x="0" y="0"/>
                </a:moveTo>
                <a:lnTo>
                  <a:pt x="4286019" y="0"/>
                </a:lnTo>
                <a:lnTo>
                  <a:pt x="4286019" y="4248517"/>
                </a:lnTo>
                <a:lnTo>
                  <a:pt x="0" y="42485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47106" y="2968070"/>
            <a:ext cx="4117805" cy="4557037"/>
          </a:xfrm>
          <a:custGeom>
            <a:avLst/>
            <a:gdLst/>
            <a:ahLst/>
            <a:cxnLst/>
            <a:rect r="r" b="b" t="t" l="l"/>
            <a:pathLst>
              <a:path h="4557037" w="4117805">
                <a:moveTo>
                  <a:pt x="0" y="0"/>
                </a:moveTo>
                <a:lnTo>
                  <a:pt x="4117804" y="0"/>
                </a:lnTo>
                <a:lnTo>
                  <a:pt x="4117804" y="4557037"/>
                </a:lnTo>
                <a:lnTo>
                  <a:pt x="0" y="4557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426609">
            <a:off x="4284647" y="4798048"/>
            <a:ext cx="5883779" cy="1377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26"/>
              </a:lnSpc>
              <a:spcBef>
                <a:spcPct val="0"/>
              </a:spcBef>
            </a:pPr>
            <a:r>
              <a:rPr lang="en-US" sz="8018">
                <a:solidFill>
                  <a:srgbClr val="7867B4"/>
                </a:solidFill>
                <a:latin typeface="Gagalin"/>
                <a:ea typeface="Gagalin"/>
                <a:cs typeface="Gagalin"/>
                <a:sym typeface="Gagalin"/>
              </a:rPr>
              <a:t>INTRODUCTION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14753" y="2529840"/>
            <a:ext cx="11941624" cy="516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 proposed system is designed to assist visually impaired individuals by providing them with a smart walking stick that uses advanced technologies. The system incorporates ultrasonic sensors to detect obstacles which has an embedded speaker and a soil moisture sensor to detect water .In addition to this there is a  panic button integrated with SOS in case of an emergency.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1947" y="2486372"/>
            <a:ext cx="13743629" cy="6072185"/>
          </a:xfrm>
          <a:custGeom>
            <a:avLst/>
            <a:gdLst/>
            <a:ahLst/>
            <a:cxnLst/>
            <a:rect r="r" b="b" t="t" l="l"/>
            <a:pathLst>
              <a:path h="6072185" w="13743629">
                <a:moveTo>
                  <a:pt x="0" y="0"/>
                </a:moveTo>
                <a:lnTo>
                  <a:pt x="13743629" y="0"/>
                </a:lnTo>
                <a:lnTo>
                  <a:pt x="13743629" y="6072185"/>
                </a:lnTo>
                <a:lnTo>
                  <a:pt x="0" y="6072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7668" y="4033290"/>
            <a:ext cx="2902804" cy="4114800"/>
          </a:xfrm>
          <a:custGeom>
            <a:avLst/>
            <a:gdLst/>
            <a:ahLst/>
            <a:cxnLst/>
            <a:rect r="r" b="b" t="t" l="l"/>
            <a:pathLst>
              <a:path h="4114800" w="2902804">
                <a:moveTo>
                  <a:pt x="0" y="0"/>
                </a:moveTo>
                <a:lnTo>
                  <a:pt x="2902805" y="0"/>
                </a:lnTo>
                <a:lnTo>
                  <a:pt x="29028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83281" y="5518450"/>
            <a:ext cx="4286019" cy="4248517"/>
          </a:xfrm>
          <a:custGeom>
            <a:avLst/>
            <a:gdLst/>
            <a:ahLst/>
            <a:cxnLst/>
            <a:rect r="r" b="b" t="t" l="l"/>
            <a:pathLst>
              <a:path h="4248517" w="4286019">
                <a:moveTo>
                  <a:pt x="0" y="0"/>
                </a:moveTo>
                <a:lnTo>
                  <a:pt x="4286019" y="0"/>
                </a:lnTo>
                <a:lnTo>
                  <a:pt x="4286019" y="4248516"/>
                </a:lnTo>
                <a:lnTo>
                  <a:pt x="0" y="42485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77664" y="3277999"/>
            <a:ext cx="4705073" cy="4114800"/>
          </a:xfrm>
          <a:custGeom>
            <a:avLst/>
            <a:gdLst/>
            <a:ahLst/>
            <a:cxnLst/>
            <a:rect r="r" b="b" t="t" l="l"/>
            <a:pathLst>
              <a:path h="4114800" w="4705073">
                <a:moveTo>
                  <a:pt x="0" y="0"/>
                </a:moveTo>
                <a:lnTo>
                  <a:pt x="4705072" y="0"/>
                </a:lnTo>
                <a:lnTo>
                  <a:pt x="47050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460473">
            <a:off x="4281745" y="4200408"/>
            <a:ext cx="5956029" cy="2494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33"/>
              </a:lnSpc>
              <a:spcBef>
                <a:spcPct val="0"/>
              </a:spcBef>
            </a:pPr>
            <a:r>
              <a:rPr lang="en-US" sz="7166">
                <a:solidFill>
                  <a:srgbClr val="94D4C4"/>
                </a:solidFill>
                <a:latin typeface="Gagalin"/>
                <a:ea typeface="Gagalin"/>
                <a:cs typeface="Gagalin"/>
                <a:sym typeface="Gagalin"/>
              </a:rPr>
              <a:t>HARDWARE REQUIREMENTS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59723" y="1727826"/>
            <a:ext cx="13766791" cy="729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2405" indent="-371203" lvl="1">
              <a:lnSpc>
                <a:spcPts val="4814"/>
              </a:lnSpc>
              <a:buFont typeface="Arial"/>
              <a:buChar char="•"/>
            </a:pPr>
            <a:r>
              <a:rPr lang="en-US" sz="3438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Arduino Uno: Microcontroller board for processing sensor data and controlling output devices.</a:t>
            </a:r>
          </a:p>
          <a:p>
            <a:pPr algn="l" marL="742405" indent="-371203" lvl="1">
              <a:lnSpc>
                <a:spcPts val="4814"/>
              </a:lnSpc>
              <a:buFont typeface="Arial"/>
              <a:buChar char="•"/>
            </a:pPr>
            <a:r>
              <a:rPr lang="en-US" sz="3438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Ultrasonic Sensor (e.g., HC-SR04): Detects obstacles by measuring the distance using ultrasonic waves.</a:t>
            </a:r>
          </a:p>
          <a:p>
            <a:pPr algn="l" marL="742405" indent="-371203" lvl="1">
              <a:lnSpc>
                <a:spcPts val="4814"/>
              </a:lnSpc>
              <a:buFont typeface="Arial"/>
              <a:buChar char="•"/>
            </a:pPr>
            <a:r>
              <a:rPr lang="en-US" sz="3438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Buzzer: Provides tactile or auditory feedback to the user.</a:t>
            </a:r>
          </a:p>
          <a:p>
            <a:pPr algn="l" marL="742405" indent="-371203" lvl="1">
              <a:lnSpc>
                <a:spcPts val="4814"/>
              </a:lnSpc>
              <a:buFont typeface="Arial"/>
              <a:buChar char="•"/>
            </a:pPr>
            <a:r>
              <a:rPr lang="en-US" sz="3438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Moisture Sensor: Detects the presence of water to alert the user.</a:t>
            </a:r>
          </a:p>
          <a:p>
            <a:pPr algn="l" marL="742405" indent="-371203" lvl="1">
              <a:lnSpc>
                <a:spcPts val="4814"/>
              </a:lnSpc>
              <a:buFont typeface="Arial"/>
              <a:buChar char="•"/>
            </a:pPr>
            <a:r>
              <a:rPr lang="en-US" sz="3438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Panic button ( SOS switch)</a:t>
            </a:r>
          </a:p>
          <a:p>
            <a:pPr algn="l" marL="742405" indent="-371203" lvl="1">
              <a:lnSpc>
                <a:spcPts val="4814"/>
              </a:lnSpc>
              <a:buFont typeface="Arial"/>
              <a:buChar char="•"/>
            </a:pPr>
            <a:r>
              <a:rPr lang="en-US" sz="3438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Mini speaker  </a:t>
            </a:r>
          </a:p>
          <a:p>
            <a:pPr algn="l" marL="742405" indent="-371203" lvl="1">
              <a:lnSpc>
                <a:spcPts val="4814"/>
              </a:lnSpc>
              <a:buFont typeface="Arial"/>
              <a:buChar char="•"/>
            </a:pPr>
            <a:r>
              <a:rPr lang="en-US" sz="3438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9V Battery : Powers the system.</a:t>
            </a:r>
          </a:p>
          <a:p>
            <a:pPr algn="l" marL="742405" indent="-371203" lvl="1">
              <a:lnSpc>
                <a:spcPts val="4814"/>
              </a:lnSpc>
              <a:buFont typeface="Arial"/>
              <a:buChar char="•"/>
            </a:pPr>
            <a:r>
              <a:rPr lang="en-US" sz="3438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Jumper Wires and Breadboard: For circuit connections and prototyping.</a:t>
            </a:r>
          </a:p>
          <a:p>
            <a:pPr algn="l" marL="742405" indent="-371203" lvl="1">
              <a:lnSpc>
                <a:spcPts val="4814"/>
              </a:lnSpc>
              <a:buFont typeface="Arial"/>
              <a:buChar char="•"/>
            </a:pPr>
            <a:r>
              <a:rPr lang="en-US" sz="3438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Stick or Cane: To mount the components</a:t>
            </a:r>
          </a:p>
          <a:p>
            <a:pPr algn="l">
              <a:lnSpc>
                <a:spcPts val="481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6714" y="2486372"/>
            <a:ext cx="13294573" cy="5873784"/>
          </a:xfrm>
          <a:custGeom>
            <a:avLst/>
            <a:gdLst/>
            <a:ahLst/>
            <a:cxnLst/>
            <a:rect r="r" b="b" t="t" l="l"/>
            <a:pathLst>
              <a:path h="5873784" w="13294573">
                <a:moveTo>
                  <a:pt x="0" y="0"/>
                </a:moveTo>
                <a:lnTo>
                  <a:pt x="13294572" y="0"/>
                </a:lnTo>
                <a:lnTo>
                  <a:pt x="13294572" y="5873784"/>
                </a:lnTo>
                <a:lnTo>
                  <a:pt x="0" y="5873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9720" y="4165953"/>
            <a:ext cx="3433988" cy="4114800"/>
          </a:xfrm>
          <a:custGeom>
            <a:avLst/>
            <a:gdLst/>
            <a:ahLst/>
            <a:cxnLst/>
            <a:rect r="r" b="b" t="t" l="l"/>
            <a:pathLst>
              <a:path h="4114800" w="3433988">
                <a:moveTo>
                  <a:pt x="0" y="0"/>
                </a:moveTo>
                <a:lnTo>
                  <a:pt x="3433987" y="0"/>
                </a:lnTo>
                <a:lnTo>
                  <a:pt x="3433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71831" y="3401871"/>
            <a:ext cx="5319456" cy="4042786"/>
          </a:xfrm>
          <a:custGeom>
            <a:avLst/>
            <a:gdLst/>
            <a:ahLst/>
            <a:cxnLst/>
            <a:rect r="r" b="b" t="t" l="l"/>
            <a:pathLst>
              <a:path h="4042786" w="5319456">
                <a:moveTo>
                  <a:pt x="0" y="0"/>
                </a:moveTo>
                <a:lnTo>
                  <a:pt x="5319455" y="0"/>
                </a:lnTo>
                <a:lnTo>
                  <a:pt x="5319455" y="4042786"/>
                </a:lnTo>
                <a:lnTo>
                  <a:pt x="0" y="40427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61743" y="5724971"/>
            <a:ext cx="4286019" cy="4248517"/>
          </a:xfrm>
          <a:custGeom>
            <a:avLst/>
            <a:gdLst/>
            <a:ahLst/>
            <a:cxnLst/>
            <a:rect r="r" b="b" t="t" l="l"/>
            <a:pathLst>
              <a:path h="4248517" w="4286019">
                <a:moveTo>
                  <a:pt x="0" y="0"/>
                </a:moveTo>
                <a:lnTo>
                  <a:pt x="4286020" y="0"/>
                </a:lnTo>
                <a:lnTo>
                  <a:pt x="4286020" y="4248517"/>
                </a:lnTo>
                <a:lnTo>
                  <a:pt x="0" y="42485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474308">
            <a:off x="3688315" y="3976188"/>
            <a:ext cx="6895065" cy="262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6"/>
              </a:lnSpc>
              <a:spcBef>
                <a:spcPct val="0"/>
              </a:spcBef>
            </a:pPr>
            <a:r>
              <a:rPr lang="en-US" sz="7518">
                <a:solidFill>
                  <a:srgbClr val="513AA5"/>
                </a:solidFill>
                <a:latin typeface="Gagalin"/>
                <a:ea typeface="Gagalin"/>
                <a:cs typeface="Gagalin"/>
                <a:sym typeface="Gagalin"/>
              </a:rPr>
              <a:t>SOFTWARE REQUIREMENTS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DAGOGbrM6hY</dc:identifier>
  <dcterms:modified xsi:type="dcterms:W3CDTF">2011-08-01T06:04:30Z</dcterms:modified>
  <cp:revision>1</cp:revision>
  <dc:title>C PROG </dc:title>
</cp:coreProperties>
</file>